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71" r:id="rId9"/>
    <p:sldId id="270" r:id="rId10"/>
    <p:sldId id="261" r:id="rId11"/>
    <p:sldId id="276" r:id="rId12"/>
    <p:sldId id="277" r:id="rId13"/>
    <p:sldId id="262" r:id="rId14"/>
    <p:sldId id="267" r:id="rId15"/>
    <p:sldId id="272" r:id="rId16"/>
    <p:sldId id="273" r:id="rId17"/>
    <p:sldId id="266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wawka\Desktop\Work&amp;Study\monitoring\Conference_workers\2014_15(part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wawka\Desktop\Work&amp;Study\monitoring\Conference_workers\2014_15(part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wawka\Desktop\Work&amp;Study\monitoring\Conference_workers\2014_15(part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wawka\Desktop\Work&amp;Study\monitoring\Conference_workers\2014_15(part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wawka\Desktop\Work&amp;Study\monitoring\Conference_workers\2014_15(part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wawka\Desktop\Work&amp;Study\monitoring\Conference_workers\2014_15(part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wawka\Desktop\Work&amp;Study\monitoring\Conference_workers\2014_15(part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workers!$B$2:$B$56</c:f>
              <c:strCache>
                <c:ptCount val="55"/>
                <c:pt idx="0">
                  <c:v>Січ'11</c:v>
                </c:pt>
                <c:pt idx="1">
                  <c:v>Лют'11</c:v>
                </c:pt>
                <c:pt idx="2">
                  <c:v>Бер'11</c:v>
                </c:pt>
                <c:pt idx="3">
                  <c:v>Кві'11</c:v>
                </c:pt>
                <c:pt idx="4">
                  <c:v>Тра'11</c:v>
                </c:pt>
                <c:pt idx="5">
                  <c:v>Чер'11</c:v>
                </c:pt>
                <c:pt idx="6">
                  <c:v>Лип'11</c:v>
                </c:pt>
                <c:pt idx="7">
                  <c:v>Сер'11</c:v>
                </c:pt>
                <c:pt idx="8">
                  <c:v>Вер'11</c:v>
                </c:pt>
                <c:pt idx="9">
                  <c:v>Жов'11</c:v>
                </c:pt>
                <c:pt idx="10">
                  <c:v>Лис'11</c:v>
                </c:pt>
                <c:pt idx="11">
                  <c:v>Гру'11</c:v>
                </c:pt>
                <c:pt idx="12">
                  <c:v>Січ'12</c:v>
                </c:pt>
                <c:pt idx="13">
                  <c:v>Лют'12</c:v>
                </c:pt>
                <c:pt idx="14">
                  <c:v>Бер'12</c:v>
                </c:pt>
                <c:pt idx="15">
                  <c:v>Кві'12</c:v>
                </c:pt>
                <c:pt idx="16">
                  <c:v>Тра'12</c:v>
                </c:pt>
                <c:pt idx="17">
                  <c:v>Чер'12</c:v>
                </c:pt>
                <c:pt idx="18">
                  <c:v>Лип'12</c:v>
                </c:pt>
                <c:pt idx="19">
                  <c:v>Сер'12</c:v>
                </c:pt>
                <c:pt idx="20">
                  <c:v>Вер'12</c:v>
                </c:pt>
                <c:pt idx="21">
                  <c:v>Жов'12</c:v>
                </c:pt>
                <c:pt idx="22">
                  <c:v>Лис'12</c:v>
                </c:pt>
                <c:pt idx="23">
                  <c:v>Гру'12</c:v>
                </c:pt>
                <c:pt idx="24">
                  <c:v>Січ'13</c:v>
                </c:pt>
                <c:pt idx="25">
                  <c:v>Лют'13</c:v>
                </c:pt>
                <c:pt idx="26">
                  <c:v>Бер'13</c:v>
                </c:pt>
                <c:pt idx="27">
                  <c:v>Кві'13</c:v>
                </c:pt>
                <c:pt idx="28">
                  <c:v>Тра'13</c:v>
                </c:pt>
                <c:pt idx="29">
                  <c:v>Чер'13</c:v>
                </c:pt>
                <c:pt idx="30">
                  <c:v>Лип'13</c:v>
                </c:pt>
                <c:pt idx="31">
                  <c:v>Сер'13</c:v>
                </c:pt>
                <c:pt idx="32">
                  <c:v>Вер'13</c:v>
                </c:pt>
                <c:pt idx="33">
                  <c:v>Жов'13</c:v>
                </c:pt>
                <c:pt idx="34">
                  <c:v>Лис'13</c:v>
                </c:pt>
                <c:pt idx="35">
                  <c:v>Гру'13</c:v>
                </c:pt>
                <c:pt idx="36">
                  <c:v>Січ'14</c:v>
                </c:pt>
                <c:pt idx="37">
                  <c:v>Лют'14</c:v>
                </c:pt>
                <c:pt idx="38">
                  <c:v>Бер'14</c:v>
                </c:pt>
                <c:pt idx="39">
                  <c:v>Кві'14</c:v>
                </c:pt>
                <c:pt idx="40">
                  <c:v>Тра'14</c:v>
                </c:pt>
                <c:pt idx="41">
                  <c:v>Чер'14</c:v>
                </c:pt>
                <c:pt idx="42">
                  <c:v>Лип'14</c:v>
                </c:pt>
                <c:pt idx="43">
                  <c:v>Сер'14</c:v>
                </c:pt>
                <c:pt idx="44">
                  <c:v>Вер'14</c:v>
                </c:pt>
                <c:pt idx="45">
                  <c:v>Жов'14</c:v>
                </c:pt>
                <c:pt idx="46">
                  <c:v>Лис'14</c:v>
                </c:pt>
                <c:pt idx="47">
                  <c:v>Гру'14</c:v>
                </c:pt>
                <c:pt idx="49">
                  <c:v>Кві'15</c:v>
                </c:pt>
                <c:pt idx="50">
                  <c:v>Тра'15</c:v>
                </c:pt>
                <c:pt idx="51">
                  <c:v>Чер'15</c:v>
                </c:pt>
                <c:pt idx="52">
                  <c:v>Лип'15</c:v>
                </c:pt>
                <c:pt idx="53">
                  <c:v>Сер'15</c:v>
                </c:pt>
                <c:pt idx="54">
                  <c:v>Вер'14</c:v>
                </c:pt>
              </c:strCache>
            </c:strRef>
          </c:cat>
          <c:val>
            <c:numRef>
              <c:f>workers!$C$2:$C$56</c:f>
              <c:numCache>
                <c:formatCode>General</c:formatCode>
                <c:ptCount val="55"/>
                <c:pt idx="0">
                  <c:v>7</c:v>
                </c:pt>
                <c:pt idx="1">
                  <c:v>22</c:v>
                </c:pt>
                <c:pt idx="2">
                  <c:v>46</c:v>
                </c:pt>
                <c:pt idx="3">
                  <c:v>19</c:v>
                </c:pt>
                <c:pt idx="4">
                  <c:v>22</c:v>
                </c:pt>
                <c:pt idx="5">
                  <c:v>11</c:v>
                </c:pt>
                <c:pt idx="6">
                  <c:v>15</c:v>
                </c:pt>
                <c:pt idx="7">
                  <c:v>19</c:v>
                </c:pt>
                <c:pt idx="8">
                  <c:v>14</c:v>
                </c:pt>
                <c:pt idx="9">
                  <c:v>24</c:v>
                </c:pt>
                <c:pt idx="10">
                  <c:v>13</c:v>
                </c:pt>
                <c:pt idx="11">
                  <c:v>19</c:v>
                </c:pt>
                <c:pt idx="12">
                  <c:v>8</c:v>
                </c:pt>
                <c:pt idx="13">
                  <c:v>14</c:v>
                </c:pt>
                <c:pt idx="14">
                  <c:v>21</c:v>
                </c:pt>
                <c:pt idx="15">
                  <c:v>20</c:v>
                </c:pt>
                <c:pt idx="16">
                  <c:v>42</c:v>
                </c:pt>
                <c:pt idx="17">
                  <c:v>13</c:v>
                </c:pt>
                <c:pt idx="18">
                  <c:v>17</c:v>
                </c:pt>
                <c:pt idx="19">
                  <c:v>18</c:v>
                </c:pt>
                <c:pt idx="20">
                  <c:v>18</c:v>
                </c:pt>
                <c:pt idx="21">
                  <c:v>24</c:v>
                </c:pt>
                <c:pt idx="22">
                  <c:v>36</c:v>
                </c:pt>
                <c:pt idx="23">
                  <c:v>24</c:v>
                </c:pt>
                <c:pt idx="24">
                  <c:v>27</c:v>
                </c:pt>
                <c:pt idx="25">
                  <c:v>43</c:v>
                </c:pt>
                <c:pt idx="26">
                  <c:v>37</c:v>
                </c:pt>
                <c:pt idx="27">
                  <c:v>36</c:v>
                </c:pt>
                <c:pt idx="28">
                  <c:v>41</c:v>
                </c:pt>
                <c:pt idx="29">
                  <c:v>37</c:v>
                </c:pt>
                <c:pt idx="30">
                  <c:v>29</c:v>
                </c:pt>
                <c:pt idx="31">
                  <c:v>23</c:v>
                </c:pt>
                <c:pt idx="32">
                  <c:v>17</c:v>
                </c:pt>
                <c:pt idx="33">
                  <c:v>42</c:v>
                </c:pt>
                <c:pt idx="34">
                  <c:v>29</c:v>
                </c:pt>
                <c:pt idx="35">
                  <c:v>29</c:v>
                </c:pt>
                <c:pt idx="36">
                  <c:v>14</c:v>
                </c:pt>
                <c:pt idx="37">
                  <c:v>26</c:v>
                </c:pt>
                <c:pt idx="38">
                  <c:v>38</c:v>
                </c:pt>
                <c:pt idx="39">
                  <c:v>45</c:v>
                </c:pt>
                <c:pt idx="40">
                  <c:v>48</c:v>
                </c:pt>
                <c:pt idx="41">
                  <c:v>19</c:v>
                </c:pt>
                <c:pt idx="42">
                  <c:v>21</c:v>
                </c:pt>
                <c:pt idx="43">
                  <c:v>28</c:v>
                </c:pt>
                <c:pt idx="44">
                  <c:v>20</c:v>
                </c:pt>
                <c:pt idx="45">
                  <c:v>47</c:v>
                </c:pt>
                <c:pt idx="46">
                  <c:v>35</c:v>
                </c:pt>
                <c:pt idx="47">
                  <c:v>70</c:v>
                </c:pt>
                <c:pt idx="49">
                  <c:v>36</c:v>
                </c:pt>
                <c:pt idx="50">
                  <c:v>35</c:v>
                </c:pt>
                <c:pt idx="51">
                  <c:v>39</c:v>
                </c:pt>
                <c:pt idx="52">
                  <c:v>38</c:v>
                </c:pt>
                <c:pt idx="53">
                  <c:v>38</c:v>
                </c:pt>
                <c:pt idx="54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985424"/>
        <c:axId val="196981504"/>
      </c:lineChart>
      <c:catAx>
        <c:axId val="19698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6981504"/>
        <c:crosses val="autoZero"/>
        <c:auto val="1"/>
        <c:lblAlgn val="ctr"/>
        <c:lblOffset val="100"/>
        <c:noMultiLvlLbl val="0"/>
      </c:catAx>
      <c:valAx>
        <c:axId val="1969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985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94203849518812E-2"/>
          <c:y val="8.5607333996718937E-2"/>
          <c:w val="0.94461242344706908"/>
          <c:h val="0.80950871365946808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workers!$B$2:$B$49</c:f>
              <c:strCache>
                <c:ptCount val="48"/>
                <c:pt idx="0">
                  <c:v>Січ'11</c:v>
                </c:pt>
                <c:pt idx="1">
                  <c:v>Лют'11</c:v>
                </c:pt>
                <c:pt idx="2">
                  <c:v>Бер'11</c:v>
                </c:pt>
                <c:pt idx="3">
                  <c:v>Кві'11</c:v>
                </c:pt>
                <c:pt idx="4">
                  <c:v>Тра'11</c:v>
                </c:pt>
                <c:pt idx="5">
                  <c:v>Чер'11</c:v>
                </c:pt>
                <c:pt idx="6">
                  <c:v>Лип'11</c:v>
                </c:pt>
                <c:pt idx="7">
                  <c:v>Сер'11</c:v>
                </c:pt>
                <c:pt idx="8">
                  <c:v>Вер'11</c:v>
                </c:pt>
                <c:pt idx="9">
                  <c:v>Жов'11</c:v>
                </c:pt>
                <c:pt idx="10">
                  <c:v>Лис'11</c:v>
                </c:pt>
                <c:pt idx="11">
                  <c:v>Гру'11</c:v>
                </c:pt>
                <c:pt idx="12">
                  <c:v>Січ'12</c:v>
                </c:pt>
                <c:pt idx="13">
                  <c:v>Лют'12</c:v>
                </c:pt>
                <c:pt idx="14">
                  <c:v>Бер'12</c:v>
                </c:pt>
                <c:pt idx="15">
                  <c:v>Кві'12</c:v>
                </c:pt>
                <c:pt idx="16">
                  <c:v>Тра'12</c:v>
                </c:pt>
                <c:pt idx="17">
                  <c:v>Чер'12</c:v>
                </c:pt>
                <c:pt idx="18">
                  <c:v>Лип'12</c:v>
                </c:pt>
                <c:pt idx="19">
                  <c:v>Сер'12</c:v>
                </c:pt>
                <c:pt idx="20">
                  <c:v>Вер'12</c:v>
                </c:pt>
                <c:pt idx="21">
                  <c:v>Жов'12</c:v>
                </c:pt>
                <c:pt idx="22">
                  <c:v>Лис'12</c:v>
                </c:pt>
                <c:pt idx="23">
                  <c:v>Гру'12</c:v>
                </c:pt>
                <c:pt idx="24">
                  <c:v>Січ'13</c:v>
                </c:pt>
                <c:pt idx="25">
                  <c:v>Лют'13</c:v>
                </c:pt>
                <c:pt idx="26">
                  <c:v>Бер'13</c:v>
                </c:pt>
                <c:pt idx="27">
                  <c:v>Кві'13</c:v>
                </c:pt>
                <c:pt idx="28">
                  <c:v>Тра'13</c:v>
                </c:pt>
                <c:pt idx="29">
                  <c:v>Чер'13</c:v>
                </c:pt>
                <c:pt idx="30">
                  <c:v>Лип'13</c:v>
                </c:pt>
                <c:pt idx="31">
                  <c:v>Сер'13</c:v>
                </c:pt>
                <c:pt idx="32">
                  <c:v>Вер'13</c:v>
                </c:pt>
                <c:pt idx="33">
                  <c:v>Жов'13</c:v>
                </c:pt>
                <c:pt idx="34">
                  <c:v>Лис'13</c:v>
                </c:pt>
                <c:pt idx="35">
                  <c:v>Гру'13</c:v>
                </c:pt>
                <c:pt idx="36">
                  <c:v>Січ'14</c:v>
                </c:pt>
                <c:pt idx="37">
                  <c:v>Лют'14</c:v>
                </c:pt>
                <c:pt idx="38">
                  <c:v>Бер'14</c:v>
                </c:pt>
                <c:pt idx="39">
                  <c:v>Кві'14</c:v>
                </c:pt>
                <c:pt idx="40">
                  <c:v>Тра'14</c:v>
                </c:pt>
                <c:pt idx="41">
                  <c:v>Чер'14</c:v>
                </c:pt>
                <c:pt idx="42">
                  <c:v>Лип'14</c:v>
                </c:pt>
                <c:pt idx="43">
                  <c:v>Сер'14</c:v>
                </c:pt>
                <c:pt idx="44">
                  <c:v>Вер'14</c:v>
                </c:pt>
                <c:pt idx="45">
                  <c:v>Жов'14</c:v>
                </c:pt>
                <c:pt idx="46">
                  <c:v>Лис'14</c:v>
                </c:pt>
                <c:pt idx="47">
                  <c:v>Гру'14</c:v>
                </c:pt>
              </c:strCache>
            </c:strRef>
          </c:cat>
          <c:val>
            <c:numRef>
              <c:f>workers!$F$2:$F$49</c:f>
              <c:numCache>
                <c:formatCode>0</c:formatCode>
                <c:ptCount val="48"/>
                <c:pt idx="0">
                  <c:v>5.4263565891472867</c:v>
                </c:pt>
                <c:pt idx="1">
                  <c:v>13.496932515337424</c:v>
                </c:pt>
                <c:pt idx="2">
                  <c:v>20.627802690582961</c:v>
                </c:pt>
                <c:pt idx="3">
                  <c:v>12.025316455696203</c:v>
                </c:pt>
                <c:pt idx="4">
                  <c:v>9.3617021276595747</c:v>
                </c:pt>
                <c:pt idx="5">
                  <c:v>7.4829931972789119</c:v>
                </c:pt>
                <c:pt idx="6">
                  <c:v>10.638297872340425</c:v>
                </c:pt>
                <c:pt idx="7">
                  <c:v>9.7435897435897445</c:v>
                </c:pt>
                <c:pt idx="8">
                  <c:v>7.8212290502793298</c:v>
                </c:pt>
                <c:pt idx="9">
                  <c:v>11.940298507462686</c:v>
                </c:pt>
                <c:pt idx="10">
                  <c:v>4.4673539518900345</c:v>
                </c:pt>
                <c:pt idx="11">
                  <c:v>8.8372093023255811</c:v>
                </c:pt>
                <c:pt idx="12">
                  <c:v>3.8461538461538463</c:v>
                </c:pt>
                <c:pt idx="13">
                  <c:v>8.9743589743589745</c:v>
                </c:pt>
                <c:pt idx="14">
                  <c:v>6.624605678233439</c:v>
                </c:pt>
                <c:pt idx="15">
                  <c:v>7.4626865671641784</c:v>
                </c:pt>
                <c:pt idx="16">
                  <c:v>13.166144200626958</c:v>
                </c:pt>
                <c:pt idx="17">
                  <c:v>3.9634146341463414</c:v>
                </c:pt>
                <c:pt idx="18">
                  <c:v>4.176904176904177</c:v>
                </c:pt>
                <c:pt idx="19">
                  <c:v>6.6420664206642073</c:v>
                </c:pt>
                <c:pt idx="20">
                  <c:v>4.7872340425531918</c:v>
                </c:pt>
                <c:pt idx="21">
                  <c:v>5.3811659192825116</c:v>
                </c:pt>
                <c:pt idx="22">
                  <c:v>12.413793103448276</c:v>
                </c:pt>
                <c:pt idx="23">
                  <c:v>9.6</c:v>
                </c:pt>
                <c:pt idx="24">
                  <c:v>10.465116279069768</c:v>
                </c:pt>
                <c:pt idx="25">
                  <c:v>14.006514657980457</c:v>
                </c:pt>
                <c:pt idx="26">
                  <c:v>11.598746081504702</c:v>
                </c:pt>
                <c:pt idx="27">
                  <c:v>12</c:v>
                </c:pt>
                <c:pt idx="28">
                  <c:v>14.487632508833922</c:v>
                </c:pt>
                <c:pt idx="29">
                  <c:v>12.847222222222221</c:v>
                </c:pt>
                <c:pt idx="30">
                  <c:v>7.3232323232323235</c:v>
                </c:pt>
                <c:pt idx="31">
                  <c:v>7.7441077441077439</c:v>
                </c:pt>
                <c:pt idx="32">
                  <c:v>5.9649122807017543</c:v>
                </c:pt>
                <c:pt idx="33">
                  <c:v>9.9290780141843982</c:v>
                </c:pt>
                <c:pt idx="34">
                  <c:v>4.4072948328267474</c:v>
                </c:pt>
                <c:pt idx="35">
                  <c:v>2.8741328047571852</c:v>
                </c:pt>
                <c:pt idx="36">
                  <c:v>1.3084112149532712</c:v>
                </c:pt>
                <c:pt idx="37">
                  <c:v>1.3926084627745046</c:v>
                </c:pt>
                <c:pt idx="38">
                  <c:v>3.3717834960070983</c:v>
                </c:pt>
                <c:pt idx="39">
                  <c:v>4.3859649122807012</c:v>
                </c:pt>
                <c:pt idx="40">
                  <c:v>3.6613272311212817</c:v>
                </c:pt>
                <c:pt idx="41">
                  <c:v>2.3690773067331672</c:v>
                </c:pt>
                <c:pt idx="42">
                  <c:v>2.904564315352697</c:v>
                </c:pt>
                <c:pt idx="43">
                  <c:v>4.028776978417266</c:v>
                </c:pt>
                <c:pt idx="44">
                  <c:v>2.9027576197387517</c:v>
                </c:pt>
                <c:pt idx="45">
                  <c:v>6.4649243466299868</c:v>
                </c:pt>
                <c:pt idx="46">
                  <c:v>7.1428571428571423</c:v>
                </c:pt>
                <c:pt idx="47">
                  <c:v>11.844331641285956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984640"/>
        <c:axId val="196983464"/>
      </c:lineChart>
      <c:catAx>
        <c:axId val="19698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6983464"/>
        <c:crosses val="autoZero"/>
        <c:auto val="1"/>
        <c:lblAlgn val="ctr"/>
        <c:lblOffset val="100"/>
        <c:noMultiLvlLbl val="0"/>
      </c:catAx>
      <c:valAx>
        <c:axId val="19698346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96984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workers!$E$67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workers!$D$68:$D$73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workers!$E$68:$E$73</c:f>
              <c:numCache>
                <c:formatCode>0%</c:formatCode>
                <c:ptCount val="6"/>
                <c:pt idx="0">
                  <c:v>0.17</c:v>
                </c:pt>
                <c:pt idx="1">
                  <c:v>0.06</c:v>
                </c:pt>
                <c:pt idx="2">
                  <c:v>0.12</c:v>
                </c:pt>
                <c:pt idx="3">
                  <c:v>0.2</c:v>
                </c:pt>
                <c:pt idx="4">
                  <c:v>0.3</c:v>
                </c:pt>
                <c:pt idx="5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workers!$F$67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workers!$D$68:$D$73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workers!$F$68:$F$73</c:f>
              <c:numCache>
                <c:formatCode>0%</c:formatCode>
                <c:ptCount val="6"/>
                <c:pt idx="0">
                  <c:v>0.14000000000000001</c:v>
                </c:pt>
                <c:pt idx="1">
                  <c:v>0.04</c:v>
                </c:pt>
                <c:pt idx="2">
                  <c:v>0.13</c:v>
                </c:pt>
                <c:pt idx="3">
                  <c:v>0.1</c:v>
                </c:pt>
                <c:pt idx="4">
                  <c:v>0.15</c:v>
                </c:pt>
                <c:pt idx="5">
                  <c:v>0.57999999999999996</c:v>
                </c:pt>
              </c:numCache>
            </c:numRef>
          </c:val>
        </c:ser>
        <c:ser>
          <c:idx val="2"/>
          <c:order val="2"/>
          <c:tx>
            <c:strRef>
              <c:f>workers!$G$67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workers!$D$68:$D$73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workers!$G$68:$G$73</c:f>
              <c:numCache>
                <c:formatCode>0%</c:formatCode>
                <c:ptCount val="6"/>
                <c:pt idx="0">
                  <c:v>0.11</c:v>
                </c:pt>
                <c:pt idx="1">
                  <c:v>0.05</c:v>
                </c:pt>
                <c:pt idx="2">
                  <c:v>0.17</c:v>
                </c:pt>
                <c:pt idx="3">
                  <c:v>0.11</c:v>
                </c:pt>
                <c:pt idx="4">
                  <c:v>0.22</c:v>
                </c:pt>
                <c:pt idx="5">
                  <c:v>0.56000000000000005</c:v>
                </c:pt>
              </c:numCache>
            </c:numRef>
          </c:val>
        </c:ser>
        <c:ser>
          <c:idx val="3"/>
          <c:order val="3"/>
          <c:tx>
            <c:strRef>
              <c:f>workers!$H$67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workers!$D$68:$D$73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workers!$H$68:$H$73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0.04</c:v>
                </c:pt>
                <c:pt idx="2">
                  <c:v>0.05</c:v>
                </c:pt>
                <c:pt idx="3">
                  <c:v>0.05</c:v>
                </c:pt>
                <c:pt idx="4">
                  <c:v>0.18</c:v>
                </c:pt>
                <c:pt idx="5">
                  <c:v>0.44</c:v>
                </c:pt>
              </c:numCache>
            </c:numRef>
          </c:val>
        </c:ser>
        <c:ser>
          <c:idx val="4"/>
          <c:order val="4"/>
          <c:tx>
            <c:strRef>
              <c:f>workers!$I$67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workers!$D$68:$D$73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workers!$I$68:$I$73</c:f>
              <c:numCache>
                <c:formatCode>0%</c:formatCode>
                <c:ptCount val="6"/>
                <c:pt idx="0">
                  <c:v>0.06</c:v>
                </c:pt>
                <c:pt idx="1">
                  <c:v>0.01</c:v>
                </c:pt>
                <c:pt idx="2">
                  <c:v>0.01</c:v>
                </c:pt>
                <c:pt idx="3">
                  <c:v>0.03</c:v>
                </c:pt>
                <c:pt idx="4">
                  <c:v>0.17</c:v>
                </c:pt>
                <c:pt idx="5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96979152"/>
        <c:axId val="196979544"/>
      </c:barChart>
      <c:catAx>
        <c:axId val="196979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6979544"/>
        <c:crosses val="autoZero"/>
        <c:auto val="1"/>
        <c:lblAlgn val="ctr"/>
        <c:lblOffset val="100"/>
        <c:noMultiLvlLbl val="0"/>
      </c:catAx>
      <c:valAx>
        <c:axId val="1969795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69791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small_b!$A$2:$A$56</c:f>
              <c:strCache>
                <c:ptCount val="55"/>
                <c:pt idx="0">
                  <c:v>Січ'11</c:v>
                </c:pt>
                <c:pt idx="1">
                  <c:v>Лют'11</c:v>
                </c:pt>
                <c:pt idx="2">
                  <c:v>Бер'11</c:v>
                </c:pt>
                <c:pt idx="3">
                  <c:v>Кві'11</c:v>
                </c:pt>
                <c:pt idx="4">
                  <c:v>Тра'11</c:v>
                </c:pt>
                <c:pt idx="5">
                  <c:v>Чер'11</c:v>
                </c:pt>
                <c:pt idx="6">
                  <c:v>Лип'11</c:v>
                </c:pt>
                <c:pt idx="7">
                  <c:v>Сер'11</c:v>
                </c:pt>
                <c:pt idx="8">
                  <c:v>Вер'11</c:v>
                </c:pt>
                <c:pt idx="9">
                  <c:v>Жов'11</c:v>
                </c:pt>
                <c:pt idx="10">
                  <c:v>Лис'11</c:v>
                </c:pt>
                <c:pt idx="11">
                  <c:v>Гру'11</c:v>
                </c:pt>
                <c:pt idx="12">
                  <c:v>Січ'12</c:v>
                </c:pt>
                <c:pt idx="13">
                  <c:v>Лют'12</c:v>
                </c:pt>
                <c:pt idx="14">
                  <c:v>Бер'12</c:v>
                </c:pt>
                <c:pt idx="15">
                  <c:v>Кві'12</c:v>
                </c:pt>
                <c:pt idx="16">
                  <c:v>Тра'12</c:v>
                </c:pt>
                <c:pt idx="17">
                  <c:v>Чер'12</c:v>
                </c:pt>
                <c:pt idx="18">
                  <c:v>Лип'12</c:v>
                </c:pt>
                <c:pt idx="19">
                  <c:v>Сер'12</c:v>
                </c:pt>
                <c:pt idx="20">
                  <c:v>Вер'12</c:v>
                </c:pt>
                <c:pt idx="21">
                  <c:v>Жов'12</c:v>
                </c:pt>
                <c:pt idx="22">
                  <c:v>Лис'12</c:v>
                </c:pt>
                <c:pt idx="23">
                  <c:v>Гру'12</c:v>
                </c:pt>
                <c:pt idx="24">
                  <c:v>Січ'13</c:v>
                </c:pt>
                <c:pt idx="25">
                  <c:v>Лют'13</c:v>
                </c:pt>
                <c:pt idx="26">
                  <c:v>Бер'13</c:v>
                </c:pt>
                <c:pt idx="27">
                  <c:v>Кві'13</c:v>
                </c:pt>
                <c:pt idx="28">
                  <c:v>Тра'13</c:v>
                </c:pt>
                <c:pt idx="29">
                  <c:v>Чер'13</c:v>
                </c:pt>
                <c:pt idx="30">
                  <c:v>Лип'13</c:v>
                </c:pt>
                <c:pt idx="31">
                  <c:v>Сер'13</c:v>
                </c:pt>
                <c:pt idx="32">
                  <c:v>Вер'13</c:v>
                </c:pt>
                <c:pt idx="33">
                  <c:v>Жов'13</c:v>
                </c:pt>
                <c:pt idx="34">
                  <c:v>Лис'13</c:v>
                </c:pt>
                <c:pt idx="35">
                  <c:v>Гру'13</c:v>
                </c:pt>
                <c:pt idx="36">
                  <c:v>Січ'14</c:v>
                </c:pt>
                <c:pt idx="37">
                  <c:v>Лют'14</c:v>
                </c:pt>
                <c:pt idx="38">
                  <c:v>Бер'14</c:v>
                </c:pt>
                <c:pt idx="39">
                  <c:v>Кві'14</c:v>
                </c:pt>
                <c:pt idx="40">
                  <c:v>Тра'14</c:v>
                </c:pt>
                <c:pt idx="41">
                  <c:v>Чер'14</c:v>
                </c:pt>
                <c:pt idx="42">
                  <c:v>Лип'14</c:v>
                </c:pt>
                <c:pt idx="43">
                  <c:v>Сер'14</c:v>
                </c:pt>
                <c:pt idx="44">
                  <c:v>Вер'14</c:v>
                </c:pt>
                <c:pt idx="45">
                  <c:v>Жов'14</c:v>
                </c:pt>
                <c:pt idx="46">
                  <c:v>Лис'14</c:v>
                </c:pt>
                <c:pt idx="47">
                  <c:v>Гру'14</c:v>
                </c:pt>
                <c:pt idx="49">
                  <c:v>Кві'15</c:v>
                </c:pt>
                <c:pt idx="50">
                  <c:v>Тра'15</c:v>
                </c:pt>
                <c:pt idx="51">
                  <c:v>Чер'15</c:v>
                </c:pt>
                <c:pt idx="52">
                  <c:v>Лип'15</c:v>
                </c:pt>
                <c:pt idx="53">
                  <c:v>Сер'15</c:v>
                </c:pt>
                <c:pt idx="54">
                  <c:v>Вер'14</c:v>
                </c:pt>
              </c:strCache>
            </c:strRef>
          </c:cat>
          <c:val>
            <c:numRef>
              <c:f>small_b!$B$2:$B$56</c:f>
              <c:numCache>
                <c:formatCode>General</c:formatCode>
                <c:ptCount val="55"/>
                <c:pt idx="0">
                  <c:v>7</c:v>
                </c:pt>
                <c:pt idx="1">
                  <c:v>14</c:v>
                </c:pt>
                <c:pt idx="2">
                  <c:v>43</c:v>
                </c:pt>
                <c:pt idx="3">
                  <c:v>15</c:v>
                </c:pt>
                <c:pt idx="4">
                  <c:v>20</c:v>
                </c:pt>
                <c:pt idx="5">
                  <c:v>9</c:v>
                </c:pt>
                <c:pt idx="6">
                  <c:v>6</c:v>
                </c:pt>
                <c:pt idx="7">
                  <c:v>10</c:v>
                </c:pt>
                <c:pt idx="8">
                  <c:v>10</c:v>
                </c:pt>
                <c:pt idx="9">
                  <c:v>11</c:v>
                </c:pt>
                <c:pt idx="10">
                  <c:v>29</c:v>
                </c:pt>
                <c:pt idx="11">
                  <c:v>23</c:v>
                </c:pt>
                <c:pt idx="12">
                  <c:v>8</c:v>
                </c:pt>
                <c:pt idx="13">
                  <c:v>13</c:v>
                </c:pt>
                <c:pt idx="14">
                  <c:v>24</c:v>
                </c:pt>
                <c:pt idx="15">
                  <c:v>16</c:v>
                </c:pt>
                <c:pt idx="16">
                  <c:v>21</c:v>
                </c:pt>
                <c:pt idx="17">
                  <c:v>17</c:v>
                </c:pt>
                <c:pt idx="18">
                  <c:v>22</c:v>
                </c:pt>
                <c:pt idx="19">
                  <c:v>11</c:v>
                </c:pt>
                <c:pt idx="20">
                  <c:v>15</c:v>
                </c:pt>
                <c:pt idx="21">
                  <c:v>10</c:v>
                </c:pt>
                <c:pt idx="22">
                  <c:v>15</c:v>
                </c:pt>
                <c:pt idx="23">
                  <c:v>22</c:v>
                </c:pt>
                <c:pt idx="24">
                  <c:v>10</c:v>
                </c:pt>
                <c:pt idx="25">
                  <c:v>18</c:v>
                </c:pt>
                <c:pt idx="26">
                  <c:v>21</c:v>
                </c:pt>
                <c:pt idx="27">
                  <c:v>12</c:v>
                </c:pt>
                <c:pt idx="28">
                  <c:v>4</c:v>
                </c:pt>
                <c:pt idx="29">
                  <c:v>20</c:v>
                </c:pt>
                <c:pt idx="30">
                  <c:v>19</c:v>
                </c:pt>
                <c:pt idx="31">
                  <c:v>27</c:v>
                </c:pt>
                <c:pt idx="32">
                  <c:v>19</c:v>
                </c:pt>
                <c:pt idx="33">
                  <c:v>12</c:v>
                </c:pt>
                <c:pt idx="34">
                  <c:v>30</c:v>
                </c:pt>
                <c:pt idx="35">
                  <c:v>27</c:v>
                </c:pt>
                <c:pt idx="36">
                  <c:v>11</c:v>
                </c:pt>
                <c:pt idx="37">
                  <c:v>49</c:v>
                </c:pt>
                <c:pt idx="38">
                  <c:v>40</c:v>
                </c:pt>
                <c:pt idx="39">
                  <c:v>43</c:v>
                </c:pt>
                <c:pt idx="40">
                  <c:v>21</c:v>
                </c:pt>
                <c:pt idx="41">
                  <c:v>30</c:v>
                </c:pt>
                <c:pt idx="42">
                  <c:v>25</c:v>
                </c:pt>
                <c:pt idx="43">
                  <c:v>23</c:v>
                </c:pt>
                <c:pt idx="44">
                  <c:v>20</c:v>
                </c:pt>
                <c:pt idx="45">
                  <c:v>17</c:v>
                </c:pt>
                <c:pt idx="46">
                  <c:v>20</c:v>
                </c:pt>
                <c:pt idx="47">
                  <c:v>41</c:v>
                </c:pt>
                <c:pt idx="49">
                  <c:v>20</c:v>
                </c:pt>
                <c:pt idx="50">
                  <c:v>31</c:v>
                </c:pt>
                <c:pt idx="51">
                  <c:v>35</c:v>
                </c:pt>
                <c:pt idx="52">
                  <c:v>23</c:v>
                </c:pt>
                <c:pt idx="53">
                  <c:v>13</c:v>
                </c:pt>
                <c:pt idx="54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980328"/>
        <c:axId val="196980720"/>
      </c:lineChart>
      <c:catAx>
        <c:axId val="196980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6980720"/>
        <c:crosses val="autoZero"/>
        <c:auto val="1"/>
        <c:lblAlgn val="ctr"/>
        <c:lblOffset val="100"/>
        <c:noMultiLvlLbl val="0"/>
      </c:catAx>
      <c:valAx>
        <c:axId val="19698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980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small_b!$A$2:$A$56</c:f>
              <c:strCache>
                <c:ptCount val="55"/>
                <c:pt idx="0">
                  <c:v>Січ'11</c:v>
                </c:pt>
                <c:pt idx="1">
                  <c:v>Лют'11</c:v>
                </c:pt>
                <c:pt idx="2">
                  <c:v>Бер'11</c:v>
                </c:pt>
                <c:pt idx="3">
                  <c:v>Кві'11</c:v>
                </c:pt>
                <c:pt idx="4">
                  <c:v>Тра'11</c:v>
                </c:pt>
                <c:pt idx="5">
                  <c:v>Чер'11</c:v>
                </c:pt>
                <c:pt idx="6">
                  <c:v>Лип'11</c:v>
                </c:pt>
                <c:pt idx="7">
                  <c:v>Сер'11</c:v>
                </c:pt>
                <c:pt idx="8">
                  <c:v>Вер'11</c:v>
                </c:pt>
                <c:pt idx="9">
                  <c:v>Жов'11</c:v>
                </c:pt>
                <c:pt idx="10">
                  <c:v>Лис'11</c:v>
                </c:pt>
                <c:pt idx="11">
                  <c:v>Гру'11</c:v>
                </c:pt>
                <c:pt idx="12">
                  <c:v>Січ'12</c:v>
                </c:pt>
                <c:pt idx="13">
                  <c:v>Лют'12</c:v>
                </c:pt>
                <c:pt idx="14">
                  <c:v>Бер'12</c:v>
                </c:pt>
                <c:pt idx="15">
                  <c:v>Кві'12</c:v>
                </c:pt>
                <c:pt idx="16">
                  <c:v>Тра'12</c:v>
                </c:pt>
                <c:pt idx="17">
                  <c:v>Чер'12</c:v>
                </c:pt>
                <c:pt idx="18">
                  <c:v>Лип'12</c:v>
                </c:pt>
                <c:pt idx="19">
                  <c:v>Сер'12</c:v>
                </c:pt>
                <c:pt idx="20">
                  <c:v>Вер'12</c:v>
                </c:pt>
                <c:pt idx="21">
                  <c:v>Жов'12</c:v>
                </c:pt>
                <c:pt idx="22">
                  <c:v>Лис'12</c:v>
                </c:pt>
                <c:pt idx="23">
                  <c:v>Гру'12</c:v>
                </c:pt>
                <c:pt idx="24">
                  <c:v>Січ'13</c:v>
                </c:pt>
                <c:pt idx="25">
                  <c:v>Лют'13</c:v>
                </c:pt>
                <c:pt idx="26">
                  <c:v>Бер'13</c:v>
                </c:pt>
                <c:pt idx="27">
                  <c:v>Кві'13</c:v>
                </c:pt>
                <c:pt idx="28">
                  <c:v>Тра'13</c:v>
                </c:pt>
                <c:pt idx="29">
                  <c:v>Чер'13</c:v>
                </c:pt>
                <c:pt idx="30">
                  <c:v>Лип'13</c:v>
                </c:pt>
                <c:pt idx="31">
                  <c:v>Сер'13</c:v>
                </c:pt>
                <c:pt idx="32">
                  <c:v>Вер'13</c:v>
                </c:pt>
                <c:pt idx="33">
                  <c:v>Жов'13</c:v>
                </c:pt>
                <c:pt idx="34">
                  <c:v>Лис'13</c:v>
                </c:pt>
                <c:pt idx="35">
                  <c:v>Гру'13</c:v>
                </c:pt>
                <c:pt idx="36">
                  <c:v>Січ'14</c:v>
                </c:pt>
                <c:pt idx="37">
                  <c:v>Лют'14</c:v>
                </c:pt>
                <c:pt idx="38">
                  <c:v>Бер'14</c:v>
                </c:pt>
                <c:pt idx="39">
                  <c:v>Кві'14</c:v>
                </c:pt>
                <c:pt idx="40">
                  <c:v>Тра'14</c:v>
                </c:pt>
                <c:pt idx="41">
                  <c:v>Чер'14</c:v>
                </c:pt>
                <c:pt idx="42">
                  <c:v>Лип'14</c:v>
                </c:pt>
                <c:pt idx="43">
                  <c:v>Сер'14</c:v>
                </c:pt>
                <c:pt idx="44">
                  <c:v>Вер'14</c:v>
                </c:pt>
                <c:pt idx="45">
                  <c:v>Жов'14</c:v>
                </c:pt>
                <c:pt idx="46">
                  <c:v>Лис'14</c:v>
                </c:pt>
                <c:pt idx="47">
                  <c:v>Гру'14</c:v>
                </c:pt>
                <c:pt idx="49">
                  <c:v>Кві'15</c:v>
                </c:pt>
                <c:pt idx="50">
                  <c:v>Тра'15</c:v>
                </c:pt>
                <c:pt idx="51">
                  <c:v>Чер'15</c:v>
                </c:pt>
                <c:pt idx="52">
                  <c:v>Лип'15</c:v>
                </c:pt>
                <c:pt idx="53">
                  <c:v>Сер'15</c:v>
                </c:pt>
                <c:pt idx="54">
                  <c:v>Вер'14</c:v>
                </c:pt>
              </c:strCache>
            </c:strRef>
          </c:cat>
          <c:val>
            <c:numRef>
              <c:f>small_b!$D$2:$D$56</c:f>
              <c:numCache>
                <c:formatCode>0</c:formatCode>
                <c:ptCount val="55"/>
                <c:pt idx="0">
                  <c:v>5.4263565891472867</c:v>
                </c:pt>
                <c:pt idx="1">
                  <c:v>8.5889570552147241</c:v>
                </c:pt>
                <c:pt idx="2">
                  <c:v>19.282511210762333</c:v>
                </c:pt>
                <c:pt idx="3">
                  <c:v>9.4936708860759502</c:v>
                </c:pt>
                <c:pt idx="4">
                  <c:v>8.5106382978723403</c:v>
                </c:pt>
                <c:pt idx="5">
                  <c:v>6.1224489795918364</c:v>
                </c:pt>
                <c:pt idx="6">
                  <c:v>4.2553191489361701</c:v>
                </c:pt>
                <c:pt idx="7">
                  <c:v>5.1282051282051277</c:v>
                </c:pt>
                <c:pt idx="8">
                  <c:v>5.5865921787709496</c:v>
                </c:pt>
                <c:pt idx="9">
                  <c:v>5.4726368159203984</c:v>
                </c:pt>
                <c:pt idx="10">
                  <c:v>9.9656357388316152</c:v>
                </c:pt>
                <c:pt idx="11">
                  <c:v>10.697674418604651</c:v>
                </c:pt>
                <c:pt idx="12">
                  <c:v>3.8461538461538463</c:v>
                </c:pt>
                <c:pt idx="13">
                  <c:v>8.3333333333333321</c:v>
                </c:pt>
                <c:pt idx="14">
                  <c:v>7.5709779179810726</c:v>
                </c:pt>
                <c:pt idx="15">
                  <c:v>5.9701492537313428</c:v>
                </c:pt>
                <c:pt idx="16">
                  <c:v>6.5830721003134789</c:v>
                </c:pt>
                <c:pt idx="17">
                  <c:v>5.1829268292682924</c:v>
                </c:pt>
                <c:pt idx="18">
                  <c:v>5.4054054054054053</c:v>
                </c:pt>
                <c:pt idx="19">
                  <c:v>4.0590405904059041</c:v>
                </c:pt>
                <c:pt idx="20">
                  <c:v>3.9893617021276597</c:v>
                </c:pt>
                <c:pt idx="21">
                  <c:v>2.2421524663677128</c:v>
                </c:pt>
                <c:pt idx="22">
                  <c:v>5.1724137931034484</c:v>
                </c:pt>
                <c:pt idx="23">
                  <c:v>8.7999999999999989</c:v>
                </c:pt>
                <c:pt idx="24">
                  <c:v>3.8759689922480618</c:v>
                </c:pt>
                <c:pt idx="25">
                  <c:v>5.8631921824104234</c:v>
                </c:pt>
                <c:pt idx="26">
                  <c:v>6.5830721003134789</c:v>
                </c:pt>
                <c:pt idx="27">
                  <c:v>4</c:v>
                </c:pt>
                <c:pt idx="28">
                  <c:v>1.4134275618374559</c:v>
                </c:pt>
                <c:pt idx="29">
                  <c:v>6.9444444444444446</c:v>
                </c:pt>
                <c:pt idx="30">
                  <c:v>4.7979797979797976</c:v>
                </c:pt>
                <c:pt idx="31">
                  <c:v>9.0909090909090917</c:v>
                </c:pt>
                <c:pt idx="32">
                  <c:v>6.666666666666667</c:v>
                </c:pt>
                <c:pt idx="33">
                  <c:v>2.8368794326241136</c:v>
                </c:pt>
                <c:pt idx="34">
                  <c:v>4.5592705167173255</c:v>
                </c:pt>
                <c:pt idx="35">
                  <c:v>2.6759167492566895</c:v>
                </c:pt>
                <c:pt idx="36">
                  <c:v>1.0280373831775702</c:v>
                </c:pt>
                <c:pt idx="37">
                  <c:v>2.6245313336904124</c:v>
                </c:pt>
                <c:pt idx="38">
                  <c:v>3.5492457852706298</c:v>
                </c:pt>
                <c:pt idx="39">
                  <c:v>4.1910331384015596</c:v>
                </c:pt>
                <c:pt idx="40">
                  <c:v>1.6018306636155606</c:v>
                </c:pt>
                <c:pt idx="41">
                  <c:v>3.7406483790523692</c:v>
                </c:pt>
                <c:pt idx="42">
                  <c:v>3.4578146611341634</c:v>
                </c:pt>
                <c:pt idx="43">
                  <c:v>3.3093525179856114</c:v>
                </c:pt>
                <c:pt idx="44">
                  <c:v>2.9027576197387517</c:v>
                </c:pt>
                <c:pt idx="45">
                  <c:v>2.3383768913342506</c:v>
                </c:pt>
                <c:pt idx="46">
                  <c:v>4.0816326530612246</c:v>
                </c:pt>
                <c:pt idx="47">
                  <c:v>6.9373942470389167</c:v>
                </c:pt>
                <c:pt idx="49">
                  <c:v>4.395604395604396</c:v>
                </c:pt>
                <c:pt idx="50">
                  <c:v>4.8742138364779874</c:v>
                </c:pt>
                <c:pt idx="51">
                  <c:v>6.9033530571992117</c:v>
                </c:pt>
                <c:pt idx="52">
                  <c:v>3.9316239316239314</c:v>
                </c:pt>
                <c:pt idx="53">
                  <c:v>3.217821782178218</c:v>
                </c:pt>
                <c:pt idx="54">
                  <c:v>3.5812672176308542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982680"/>
        <c:axId val="196985032"/>
      </c:lineChart>
      <c:catAx>
        <c:axId val="196982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6985032"/>
        <c:crosses val="autoZero"/>
        <c:auto val="1"/>
        <c:lblAlgn val="ctr"/>
        <c:lblOffset val="100"/>
        <c:noMultiLvlLbl val="0"/>
      </c:catAx>
      <c:valAx>
        <c:axId val="1969850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96982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small_b!$D$62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small_b!$C$64:$C$69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small_b!$D$64:$D$69</c:f>
              <c:numCache>
                <c:formatCode>0%</c:formatCode>
                <c:ptCount val="6"/>
                <c:pt idx="0">
                  <c:v>0.16</c:v>
                </c:pt>
                <c:pt idx="1">
                  <c:v>0.09</c:v>
                </c:pt>
                <c:pt idx="2">
                  <c:v>0.03</c:v>
                </c:pt>
                <c:pt idx="3">
                  <c:v>0.27</c:v>
                </c:pt>
                <c:pt idx="4">
                  <c:v>0.19</c:v>
                </c:pt>
                <c:pt idx="5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small_b!$E$62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small_b!$C$64:$C$69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small_b!$E$64:$E$69</c:f>
              <c:numCache>
                <c:formatCode>0%</c:formatCode>
                <c:ptCount val="6"/>
                <c:pt idx="0">
                  <c:v>0.15</c:v>
                </c:pt>
                <c:pt idx="1">
                  <c:v>0.09</c:v>
                </c:pt>
                <c:pt idx="2">
                  <c:v>0.01</c:v>
                </c:pt>
                <c:pt idx="3">
                  <c:v>0.13</c:v>
                </c:pt>
                <c:pt idx="4">
                  <c:v>0.05</c:v>
                </c:pt>
                <c:pt idx="5">
                  <c:v>0.67</c:v>
                </c:pt>
              </c:numCache>
            </c:numRef>
          </c:val>
        </c:ser>
        <c:ser>
          <c:idx val="2"/>
          <c:order val="2"/>
          <c:tx>
            <c:strRef>
              <c:f>small_b!$F$62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small_b!$C$64:$C$69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small_b!$F$64:$F$69</c:f>
              <c:numCache>
                <c:formatCode>0%</c:formatCode>
                <c:ptCount val="6"/>
                <c:pt idx="0">
                  <c:v>0.22</c:v>
                </c:pt>
                <c:pt idx="1">
                  <c:v>0.14000000000000001</c:v>
                </c:pt>
                <c:pt idx="2">
                  <c:v>0.01</c:v>
                </c:pt>
                <c:pt idx="3">
                  <c:v>0.17</c:v>
                </c:pt>
                <c:pt idx="4">
                  <c:v>0.06</c:v>
                </c:pt>
                <c:pt idx="5">
                  <c:v>0.53</c:v>
                </c:pt>
              </c:numCache>
            </c:numRef>
          </c:val>
        </c:ser>
        <c:ser>
          <c:idx val="3"/>
          <c:order val="3"/>
          <c:tx>
            <c:strRef>
              <c:f>small_b!$G$62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small_b!$C$64:$C$69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small_b!$G$64:$G$69</c:f>
              <c:numCache>
                <c:formatCode>0%</c:formatCode>
                <c:ptCount val="6"/>
                <c:pt idx="0">
                  <c:v>0.09</c:v>
                </c:pt>
                <c:pt idx="1">
                  <c:v>0.06</c:v>
                </c:pt>
                <c:pt idx="2">
                  <c:v>0</c:v>
                </c:pt>
                <c:pt idx="3">
                  <c:v>0.15</c:v>
                </c:pt>
                <c:pt idx="4">
                  <c:v>0.06</c:v>
                </c:pt>
                <c:pt idx="5">
                  <c:v>0.61</c:v>
                </c:pt>
              </c:numCache>
            </c:numRef>
          </c:val>
        </c:ser>
        <c:ser>
          <c:idx val="4"/>
          <c:order val="4"/>
          <c:tx>
            <c:strRef>
              <c:f>small_b!$H$62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small_b!$C$64:$C$69</c:f>
              <c:strCache>
                <c:ptCount val="6"/>
                <c:pt idx="0">
                  <c:v>Партії/політики</c:v>
                </c:pt>
                <c:pt idx="1">
                  <c:v>Українські крайні праві</c:v>
                </c:pt>
                <c:pt idx="2">
                  <c:v>Ліві</c:v>
                </c:pt>
                <c:pt idx="3">
                  <c:v>Громадські організації</c:v>
                </c:pt>
                <c:pt idx="4">
                  <c:v>Профспілки</c:v>
                </c:pt>
                <c:pt idx="5">
                  <c:v>Винятково аполітичні неформальні ініціативи</c:v>
                </c:pt>
              </c:strCache>
            </c:strRef>
          </c:cat>
          <c:val>
            <c:numRef>
              <c:f>small_b!$H$64:$H$69</c:f>
              <c:numCache>
                <c:formatCode>0%</c:formatCode>
                <c:ptCount val="6"/>
                <c:pt idx="0">
                  <c:v>0.02</c:v>
                </c:pt>
                <c:pt idx="1">
                  <c:v>0.01</c:v>
                </c:pt>
                <c:pt idx="2">
                  <c:v>0</c:v>
                </c:pt>
                <c:pt idx="3">
                  <c:v>7.0000000000000007E-2</c:v>
                </c:pt>
                <c:pt idx="4">
                  <c:v>0.04</c:v>
                </c:pt>
                <c:pt idx="5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983856"/>
        <c:axId val="196984248"/>
      </c:barChart>
      <c:catAx>
        <c:axId val="196983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6984248"/>
        <c:crosses val="autoZero"/>
        <c:auto val="1"/>
        <c:lblAlgn val="ctr"/>
        <c:lblOffset val="100"/>
        <c:noMultiLvlLbl val="0"/>
      </c:catAx>
      <c:valAx>
        <c:axId val="1969842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69838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cat>
            <c:strRef>
              <c:f>'socio-economic'!$B$3:$B$57</c:f>
              <c:strCache>
                <c:ptCount val="55"/>
                <c:pt idx="0">
                  <c:v>Січ'11</c:v>
                </c:pt>
                <c:pt idx="1">
                  <c:v>Лют'11</c:v>
                </c:pt>
                <c:pt idx="2">
                  <c:v>Бер'11</c:v>
                </c:pt>
                <c:pt idx="3">
                  <c:v>Кві'11</c:v>
                </c:pt>
                <c:pt idx="4">
                  <c:v>Тра'11</c:v>
                </c:pt>
                <c:pt idx="5">
                  <c:v>Чер'11</c:v>
                </c:pt>
                <c:pt idx="6">
                  <c:v>Лип'11</c:v>
                </c:pt>
                <c:pt idx="7">
                  <c:v>Сер'11</c:v>
                </c:pt>
                <c:pt idx="8">
                  <c:v>Вер'11</c:v>
                </c:pt>
                <c:pt idx="9">
                  <c:v>Жов'11</c:v>
                </c:pt>
                <c:pt idx="10">
                  <c:v>Лис'11</c:v>
                </c:pt>
                <c:pt idx="11">
                  <c:v>Гру'11</c:v>
                </c:pt>
                <c:pt idx="12">
                  <c:v>Січ'12</c:v>
                </c:pt>
                <c:pt idx="13">
                  <c:v>Лют'12</c:v>
                </c:pt>
                <c:pt idx="14">
                  <c:v>Бер'12</c:v>
                </c:pt>
                <c:pt idx="15">
                  <c:v>Кві'12</c:v>
                </c:pt>
                <c:pt idx="16">
                  <c:v>Тра'12</c:v>
                </c:pt>
                <c:pt idx="17">
                  <c:v>Чер'12</c:v>
                </c:pt>
                <c:pt idx="18">
                  <c:v>Лип'12</c:v>
                </c:pt>
                <c:pt idx="19">
                  <c:v>Сер'12</c:v>
                </c:pt>
                <c:pt idx="20">
                  <c:v>Вер'12</c:v>
                </c:pt>
                <c:pt idx="21">
                  <c:v>Жов'12</c:v>
                </c:pt>
                <c:pt idx="22">
                  <c:v>Лис'12</c:v>
                </c:pt>
                <c:pt idx="23">
                  <c:v>Гру'12</c:v>
                </c:pt>
                <c:pt idx="24">
                  <c:v>Січ'13</c:v>
                </c:pt>
                <c:pt idx="25">
                  <c:v>Лют'13</c:v>
                </c:pt>
                <c:pt idx="26">
                  <c:v>Бер'13</c:v>
                </c:pt>
                <c:pt idx="27">
                  <c:v>Кві'13</c:v>
                </c:pt>
                <c:pt idx="28">
                  <c:v>Тра'13</c:v>
                </c:pt>
                <c:pt idx="29">
                  <c:v>Чер'13</c:v>
                </c:pt>
                <c:pt idx="30">
                  <c:v>Лип'13</c:v>
                </c:pt>
                <c:pt idx="31">
                  <c:v>Сер'13</c:v>
                </c:pt>
                <c:pt idx="32">
                  <c:v>Вер'13</c:v>
                </c:pt>
                <c:pt idx="33">
                  <c:v>Жов'13</c:v>
                </c:pt>
                <c:pt idx="34">
                  <c:v>Лис'13</c:v>
                </c:pt>
                <c:pt idx="35">
                  <c:v>Гру'13</c:v>
                </c:pt>
                <c:pt idx="36">
                  <c:v>Січ'14</c:v>
                </c:pt>
                <c:pt idx="37">
                  <c:v>Лют'14</c:v>
                </c:pt>
                <c:pt idx="38">
                  <c:v>Бер'14</c:v>
                </c:pt>
                <c:pt idx="39">
                  <c:v>Кві'14</c:v>
                </c:pt>
                <c:pt idx="40">
                  <c:v>Тра'14</c:v>
                </c:pt>
                <c:pt idx="41">
                  <c:v>Чер'14</c:v>
                </c:pt>
                <c:pt idx="42">
                  <c:v>Лип'14</c:v>
                </c:pt>
                <c:pt idx="43">
                  <c:v>Сер'14</c:v>
                </c:pt>
                <c:pt idx="44">
                  <c:v>Вер'14</c:v>
                </c:pt>
                <c:pt idx="45">
                  <c:v>Жов'14</c:v>
                </c:pt>
                <c:pt idx="46">
                  <c:v>Лис'14</c:v>
                </c:pt>
                <c:pt idx="47">
                  <c:v>Гру'14</c:v>
                </c:pt>
                <c:pt idx="49">
                  <c:v>Кві'15</c:v>
                </c:pt>
                <c:pt idx="50">
                  <c:v>Тра'15</c:v>
                </c:pt>
                <c:pt idx="51">
                  <c:v>Чер'15</c:v>
                </c:pt>
                <c:pt idx="52">
                  <c:v>Лип'15</c:v>
                </c:pt>
                <c:pt idx="53">
                  <c:v>Сер'15</c:v>
                </c:pt>
                <c:pt idx="54">
                  <c:v>Вер'14</c:v>
                </c:pt>
              </c:strCache>
            </c:strRef>
          </c:cat>
          <c:val>
            <c:numRef>
              <c:f>'socio-economic'!$G$3:$G$57</c:f>
              <c:numCache>
                <c:formatCode>General</c:formatCode>
                <c:ptCount val="55"/>
                <c:pt idx="0">
                  <c:v>36</c:v>
                </c:pt>
                <c:pt idx="1">
                  <c:v>89</c:v>
                </c:pt>
                <c:pt idx="2">
                  <c:v>128</c:v>
                </c:pt>
                <c:pt idx="3">
                  <c:v>90</c:v>
                </c:pt>
                <c:pt idx="4">
                  <c:v>112</c:v>
                </c:pt>
                <c:pt idx="5">
                  <c:v>86</c:v>
                </c:pt>
                <c:pt idx="6">
                  <c:v>87</c:v>
                </c:pt>
                <c:pt idx="7">
                  <c:v>88</c:v>
                </c:pt>
                <c:pt idx="8">
                  <c:v>112</c:v>
                </c:pt>
                <c:pt idx="9">
                  <c:v>102</c:v>
                </c:pt>
                <c:pt idx="10">
                  <c:v>155</c:v>
                </c:pt>
                <c:pt idx="11">
                  <c:v>102</c:v>
                </c:pt>
                <c:pt idx="12">
                  <c:v>73</c:v>
                </c:pt>
                <c:pt idx="13">
                  <c:v>86</c:v>
                </c:pt>
                <c:pt idx="14">
                  <c:v>158</c:v>
                </c:pt>
                <c:pt idx="15">
                  <c:v>132</c:v>
                </c:pt>
                <c:pt idx="16">
                  <c:v>155</c:v>
                </c:pt>
                <c:pt idx="17">
                  <c:v>125</c:v>
                </c:pt>
                <c:pt idx="18">
                  <c:v>99</c:v>
                </c:pt>
                <c:pt idx="19">
                  <c:v>98</c:v>
                </c:pt>
                <c:pt idx="20">
                  <c:v>104</c:v>
                </c:pt>
                <c:pt idx="21">
                  <c:v>84</c:v>
                </c:pt>
                <c:pt idx="22">
                  <c:v>109</c:v>
                </c:pt>
                <c:pt idx="23">
                  <c:v>138</c:v>
                </c:pt>
                <c:pt idx="24">
                  <c:v>102</c:v>
                </c:pt>
                <c:pt idx="25">
                  <c:v>168</c:v>
                </c:pt>
                <c:pt idx="26">
                  <c:v>176</c:v>
                </c:pt>
                <c:pt idx="27">
                  <c:v>170</c:v>
                </c:pt>
                <c:pt idx="28">
                  <c:v>130</c:v>
                </c:pt>
                <c:pt idx="29">
                  <c:v>166</c:v>
                </c:pt>
                <c:pt idx="30">
                  <c:v>181</c:v>
                </c:pt>
                <c:pt idx="31">
                  <c:v>163</c:v>
                </c:pt>
                <c:pt idx="32">
                  <c:v>151</c:v>
                </c:pt>
                <c:pt idx="33">
                  <c:v>228</c:v>
                </c:pt>
                <c:pt idx="34">
                  <c:v>167</c:v>
                </c:pt>
                <c:pt idx="35">
                  <c:v>83</c:v>
                </c:pt>
                <c:pt idx="36">
                  <c:v>62</c:v>
                </c:pt>
                <c:pt idx="37">
                  <c:v>129</c:v>
                </c:pt>
                <c:pt idx="38">
                  <c:v>121</c:v>
                </c:pt>
                <c:pt idx="39">
                  <c:v>146</c:v>
                </c:pt>
                <c:pt idx="40">
                  <c:v>181</c:v>
                </c:pt>
                <c:pt idx="41">
                  <c:v>183</c:v>
                </c:pt>
                <c:pt idx="42">
                  <c:v>183</c:v>
                </c:pt>
                <c:pt idx="43">
                  <c:v>137</c:v>
                </c:pt>
                <c:pt idx="44">
                  <c:v>161</c:v>
                </c:pt>
                <c:pt idx="45">
                  <c:v>197</c:v>
                </c:pt>
                <c:pt idx="46">
                  <c:v>185</c:v>
                </c:pt>
                <c:pt idx="47">
                  <c:v>302</c:v>
                </c:pt>
                <c:pt idx="49">
                  <c:v>176</c:v>
                </c:pt>
                <c:pt idx="50">
                  <c:v>268</c:v>
                </c:pt>
                <c:pt idx="51">
                  <c:v>225</c:v>
                </c:pt>
                <c:pt idx="52">
                  <c:v>219</c:v>
                </c:pt>
                <c:pt idx="53">
                  <c:v>176</c:v>
                </c:pt>
                <c:pt idx="54">
                  <c:v>158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756960"/>
        <c:axId val="268759704"/>
      </c:lineChart>
      <c:catAx>
        <c:axId val="26875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8759704"/>
        <c:crosses val="autoZero"/>
        <c:auto val="1"/>
        <c:lblAlgn val="ctr"/>
        <c:lblOffset val="100"/>
        <c:noMultiLvlLbl val="0"/>
      </c:catAx>
      <c:valAx>
        <c:axId val="268759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8756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Протести найманих працівників та дрібного бізнесу в Україні </a:t>
            </a:r>
            <a:br>
              <a:rPr lang="uk-UA" dirty="0" smtClean="0"/>
            </a:br>
            <a:r>
              <a:rPr lang="uk-UA" dirty="0" smtClean="0"/>
              <a:t>(2011-2015)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 algn="r"/>
            <a:r>
              <a:rPr lang="uk-UA" sz="2600" i="1" dirty="0" err="1" smtClean="0"/>
              <a:t>Дутчак</a:t>
            </a:r>
            <a:r>
              <a:rPr lang="uk-UA" sz="2600" i="1" dirty="0" smtClean="0"/>
              <a:t> Оксана</a:t>
            </a:r>
          </a:p>
          <a:p>
            <a:pPr algn="r"/>
            <a:r>
              <a:rPr lang="uk-UA" sz="2600" i="1" dirty="0" smtClean="0"/>
              <a:t>Центр соціальних і трудових досліджень</a:t>
            </a:r>
            <a:endParaRPr lang="en-US" sz="2600" i="1" dirty="0" smtClean="0"/>
          </a:p>
          <a:p>
            <a:pPr algn="r"/>
            <a:r>
              <a:rPr lang="uk-UA" sz="2600" i="1" dirty="0" smtClean="0"/>
              <a:t>Кафедра соціології і права КПІ</a:t>
            </a:r>
            <a:endParaRPr lang="uk-UA" sz="2600" i="1" dirty="0"/>
          </a:p>
        </p:txBody>
      </p:sp>
    </p:spTree>
    <p:extLst>
      <p:ext uri="{BB962C8B-B14F-4D97-AF65-F5344CB8AC3E}">
        <p14:creationId xmlns:p14="http://schemas.microsoft.com/office/powerpoint/2010/main" val="33265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75772"/>
              </p:ext>
            </p:extLst>
          </p:nvPr>
        </p:nvGraphicFramePr>
        <p:xfrm>
          <a:off x="457201" y="476673"/>
          <a:ext cx="8291264" cy="619273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84466"/>
                <a:gridCol w="2149135"/>
                <a:gridCol w="1025724"/>
                <a:gridCol w="1111200"/>
                <a:gridCol w="940247"/>
                <a:gridCol w="696026"/>
                <a:gridCol w="1184466"/>
              </a:tblGrid>
              <a:tr h="63986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Питання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2015, </a:t>
                      </a:r>
                      <a:r>
                        <a:rPr lang="en-US" sz="1400" b="1" u="none" strike="noStrike" dirty="0" err="1">
                          <a:effectLst/>
                        </a:rPr>
                        <a:t>квітень-вересень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21">
                <a:tc rowSpan="11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Соціально-економічні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Затримка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зарплатні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35%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47%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45%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9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Права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найманих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працівників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34%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</a:tr>
              <a:tr h="3573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Закриття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підприємства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</a:tr>
              <a:tr h="320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Рейдерство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</a:tr>
              <a:tr h="320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Безробіття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 err="1">
                          <a:effectLst/>
                        </a:rPr>
                        <a:t>Н.д</a:t>
                      </a:r>
                      <a:r>
                        <a:rPr lang="en-US" sz="1400" u="none" strike="noStrike" dirty="0">
                          <a:effectLst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 err="1">
                          <a:effectLst/>
                        </a:rPr>
                        <a:t>Н.д</a:t>
                      </a:r>
                      <a:r>
                        <a:rPr lang="en-US" sz="1400" u="none" strike="noStrike" dirty="0">
                          <a:effectLst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</a:tr>
              <a:tr h="4981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За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або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проти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керівництва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 err="1">
                          <a:effectLst/>
                        </a:rPr>
                        <a:t>Н.д</a:t>
                      </a:r>
                      <a:r>
                        <a:rPr lang="en-US" sz="1400" u="none" strike="noStrike" dirty="0">
                          <a:effectLst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</a:tr>
              <a:tr h="219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Освіта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</a:tr>
              <a:tr h="328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Охорона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здоров'я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</a:tr>
              <a:tr h="3097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Брак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фінансування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10%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</a:tr>
              <a:tr h="3564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Підвищення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зарплатні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16%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/>
                </a:tc>
              </a:tr>
              <a:tr h="219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Інші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69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Політичні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Проти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центральної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або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місцевої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влади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політиків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9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Інші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Громадянські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права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11%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Ідеологічні</a:t>
                      </a:r>
                      <a:r>
                        <a:rPr lang="en-US" sz="1400" b="1" u="none" strike="noStrike" dirty="0">
                          <a:effectLst/>
                        </a:rPr>
                        <a:t>/ </a:t>
                      </a:r>
                      <a:r>
                        <a:rPr lang="en-US" sz="1400" b="1" u="none" strike="noStrike" dirty="0" err="1">
                          <a:effectLst/>
                        </a:rPr>
                        <a:t>регіональна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ідентичність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231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255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4" marR="6314" marT="631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1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7653536" cy="1584176"/>
          </a:xfrm>
        </p:spPr>
        <p:txBody>
          <a:bodyPr>
            <a:normAutofit/>
          </a:bodyPr>
          <a:lstStyle/>
          <a:p>
            <a:pPr algn="l"/>
            <a:r>
              <a:rPr lang="uk-UA" sz="4800" b="1" dirty="0"/>
              <a:t>Протести на захист прав </a:t>
            </a:r>
            <a:r>
              <a:rPr lang="uk-UA" sz="4800" b="1" dirty="0" smtClean="0"/>
              <a:t>дрібного бізнесу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392123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/>
              <a:t>Динаміка протестів на захист прав дрібного бізнесу</a:t>
            </a:r>
            <a:endParaRPr lang="ru-RU" sz="3600" dirty="0"/>
          </a:p>
        </p:txBody>
      </p:sp>
      <p:graphicFrame>
        <p:nvGraphicFramePr>
          <p:cNvPr id="3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115898"/>
              </p:ext>
            </p:extLst>
          </p:nvPr>
        </p:nvGraphicFramePr>
        <p:xfrm>
          <a:off x="251520" y="1340768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4378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Частка протестів на захист прав дрібного бізнесу</a:t>
            </a:r>
            <a:endParaRPr lang="en-US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093286"/>
              </p:ext>
            </p:extLst>
          </p:nvPr>
        </p:nvGraphicFramePr>
        <p:xfrm>
          <a:off x="0" y="1514474"/>
          <a:ext cx="9144000" cy="534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06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Тактики протестів на захист прав дрібного бізнесу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59414"/>
              </p:ext>
            </p:extLst>
          </p:nvPr>
        </p:nvGraphicFramePr>
        <p:xfrm>
          <a:off x="251520" y="2162175"/>
          <a:ext cx="8712968" cy="397002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728192"/>
                <a:gridCol w="630070"/>
                <a:gridCol w="630070"/>
                <a:gridCol w="630070"/>
                <a:gridCol w="630070"/>
                <a:gridCol w="1008112"/>
                <a:gridCol w="612068"/>
                <a:gridCol w="612068"/>
                <a:gridCol w="612068"/>
                <a:gridCol w="612068"/>
                <a:gridCol w="1008112"/>
              </a:tblGrid>
              <a:tr h="1352550">
                <a:tc>
                  <a:txBody>
                    <a:bodyPr/>
                    <a:lstStyle/>
                    <a:p>
                      <a:pPr algn="l" fontAlgn="ctr"/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dirty="0" smtClean="0">
                          <a:effectLst/>
                        </a:rPr>
                        <a:t>Протести на захист</a:t>
                      </a:r>
                      <a:r>
                        <a:rPr lang="uk-UA" sz="1800" b="1" u="none" strike="noStrike" baseline="0" dirty="0" smtClean="0">
                          <a:effectLst/>
                        </a:rPr>
                        <a:t> прав </a:t>
                      </a:r>
                      <a:r>
                        <a:rPr lang="uk-UA" sz="1800" b="1" u="none" strike="noStrike" dirty="0" smtClean="0">
                          <a:effectLst/>
                        </a:rPr>
                        <a:t>дрібних підприємців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dirty="0" smtClean="0">
                          <a:effectLst/>
                        </a:rPr>
                        <a:t>Усі протести 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35255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u="none" strike="noStrike" dirty="0">
                          <a:effectLst/>
                        </a:rPr>
                        <a:t>Тактика протесту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2011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2012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2013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2014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800" u="none" strike="noStrike" dirty="0" smtClean="0">
                          <a:effectLst/>
                        </a:rPr>
                        <a:t> 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2011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2012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2013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2014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800" u="none" strike="noStrike" dirty="0" smtClean="0">
                          <a:effectLst/>
                        </a:rPr>
                        <a:t> 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u="none" strike="noStrike" dirty="0">
                          <a:effectLst/>
                        </a:rPr>
                        <a:t>Конвенційна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82%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74%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69%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62%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54%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82%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72%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u="none" strike="noStrike" dirty="0">
                          <a:effectLst/>
                        </a:rPr>
                        <a:t>Конфронтаційна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35%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35%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u="none" strike="noStrike" dirty="0">
                          <a:effectLst/>
                        </a:rPr>
                        <a:t>Насильницька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2274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3630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4823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8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Учасники протестів на захист прав дрібного бізнесу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74803"/>
              </p:ext>
            </p:extLst>
          </p:nvPr>
        </p:nvGraphicFramePr>
        <p:xfrm>
          <a:off x="323529" y="1700808"/>
          <a:ext cx="8568957" cy="438413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512167"/>
                <a:gridCol w="691441"/>
                <a:gridCol w="691441"/>
                <a:gridCol w="691441"/>
                <a:gridCol w="691441"/>
                <a:gridCol w="906646"/>
                <a:gridCol w="651346"/>
                <a:gridCol w="651346"/>
                <a:gridCol w="651346"/>
                <a:gridCol w="651346"/>
                <a:gridCol w="778996"/>
              </a:tblGrid>
              <a:tr h="648072">
                <a:tc>
                  <a:txBody>
                    <a:bodyPr/>
                    <a:lstStyle/>
                    <a:p>
                      <a:pPr algn="l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Протести на захист прав дрібного бізнесу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Усі протести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</a:tr>
              <a:tr h="664711">
                <a:tc>
                  <a:txBody>
                    <a:bodyPr/>
                    <a:lstStyle/>
                    <a:p>
                      <a:pPr algn="l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2011</a:t>
                      </a:r>
                      <a:endParaRPr lang="en-US" sz="1400" b="1" dirty="0"/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2012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2013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2014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2011</a:t>
                      </a:r>
                      <a:endParaRPr lang="en-US" sz="1400" b="1" dirty="0"/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2012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2013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2014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85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Партії/політики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978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Українські крайні праві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</a:tr>
              <a:tr h="159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Ліві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</a:tr>
              <a:tr h="63971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Громадські організації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</a:tr>
              <a:tr h="31985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Профспілки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/>
                </a:tc>
              </a:tr>
              <a:tr h="6984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Винятково аполітичні неформальні ініціативи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197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194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2277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3636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4823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11118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6" marR="7996" marT="7996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0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Учасники протестів на захист прав дрібного бізнесу</a:t>
            </a:r>
            <a:endParaRPr lang="en-US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940816"/>
              </p:ext>
            </p:extLst>
          </p:nvPr>
        </p:nvGraphicFramePr>
        <p:xfrm>
          <a:off x="179512" y="1628774"/>
          <a:ext cx="8712968" cy="5040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69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812952"/>
              </p:ext>
            </p:extLst>
          </p:nvPr>
        </p:nvGraphicFramePr>
        <p:xfrm>
          <a:off x="359533" y="548680"/>
          <a:ext cx="8424934" cy="557614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630732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>
                          <a:effectLst/>
                        </a:rPr>
                        <a:t>Тип питання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>
                          <a:effectLst/>
                        </a:rPr>
                        <a:t>Питання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dirty="0">
                          <a:effectLst/>
                        </a:rPr>
                        <a:t>2015, квітень-вересень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4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Соціально-економічні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Права </a:t>
                      </a:r>
                      <a:r>
                        <a:rPr lang="uk-UA" sz="1400" u="none" strike="noStrike" dirty="0" smtClean="0">
                          <a:effectLst/>
                        </a:rPr>
                        <a:t>дрібного бізнесу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56%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83%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65%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32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uk-UA" sz="1400" u="none" strike="noStrike" dirty="0" smtClean="0">
                          <a:effectLst/>
                        </a:rPr>
                        <a:t>Інші найпоширеніші теми соц.-економ.</a:t>
                      </a:r>
                      <a:r>
                        <a:rPr lang="uk-UA" sz="1400" u="none" strike="noStrike" baseline="0" dirty="0" smtClean="0">
                          <a:effectLst/>
                        </a:rPr>
                        <a:t> протестів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податки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рейдерство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земельні питання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dirty="0">
                          <a:effectLst/>
                        </a:rPr>
                        <a:t>громадський </a:t>
                      </a:r>
                      <a:r>
                        <a:rPr lang="uk-UA" sz="1400" u="none" strike="noStrike" dirty="0" err="1">
                          <a:effectLst/>
                        </a:rPr>
                        <a:t>траспорт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dirty="0">
                          <a:effectLst/>
                        </a:rPr>
                        <a:t>податки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6167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права найманих працівників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земельні питання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рейдерство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dirty="0">
                          <a:effectLst/>
                        </a:rPr>
                        <a:t>земельні питання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>
                          <a:effectLst/>
                        </a:rPr>
                        <a:t>питання будівництва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/>
                </a:tc>
              </a:tr>
              <a:tr h="630732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соціальні виплати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>
                          <a:effectLst/>
                        </a:rPr>
                        <a:t>громадський транспорт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>
                          <a:effectLst/>
                        </a:rPr>
                        <a:t>питання будівництва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dirty="0">
                          <a:effectLst/>
                        </a:rPr>
                        <a:t>податки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dirty="0">
                          <a:effectLst/>
                        </a:rPr>
                        <a:t>земля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/>
                </a:tc>
              </a:tr>
              <a:tr h="837074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громадський транспорт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податки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dirty="0">
                          <a:effectLst/>
                        </a:rPr>
                        <a:t>комунальні послуги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dirty="0">
                          <a:effectLst/>
                        </a:rPr>
                        <a:t>питання будівництва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dirty="0">
                          <a:effectLst/>
                        </a:rPr>
                        <a:t>громадський транспорт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Політичні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59%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Громадянські права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Ідеологічні/ регіональна ідентичність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12" marR="9512" marT="9512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197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194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2" marR="9512" marT="9512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4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Динаміка соціально економічних протестів</a:t>
            </a:r>
            <a:endParaRPr lang="en-US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776153"/>
              </p:ext>
            </p:extLst>
          </p:nvPr>
        </p:nvGraphicFramePr>
        <p:xfrm>
          <a:off x="107504" y="1412776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84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Примітки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З березня 2014 року в розрахунках не враховується територія АРК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З початком бойових дій на Донбасі в розрахунки включаються лише території під контролем України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 розрахунки протестів найманих працівників включені протести за темами «робітничі права», «заборгованість зарплати», «підвищення зарплати», а також інші протести за участі організованих груп робітників, які стосуються їх інтересів (напр., недостатнє фінансування, закриття підприємства, безробіття, рейдерське захоплення та ін.)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 розрахунки протестів дрібних підприємців включаються протести за темою «права дрібного бізнесу», а також інші протести за участі організованих груп представників малого бізнесу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Дані є попередніми і можуть дещо змінюватися з доопрацюванням бази даних. При висока ймовірність зміни конкретних показників, але низька ймовірність зміни загальних тенденцій, на які вказують дані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33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76872"/>
            <a:ext cx="7437512" cy="1584176"/>
          </a:xfrm>
        </p:spPr>
        <p:txBody>
          <a:bodyPr>
            <a:normAutofit/>
          </a:bodyPr>
          <a:lstStyle/>
          <a:p>
            <a:pPr algn="l"/>
            <a:r>
              <a:rPr lang="uk-UA" sz="4800" b="1" dirty="0"/>
              <a:t>Протести на захист прав найманих працівників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88916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Динаміка протестів на захист прав найманих працівників</a:t>
            </a:r>
            <a:endParaRPr lang="en-US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427394"/>
              </p:ext>
            </p:extLst>
          </p:nvPr>
        </p:nvGraphicFramePr>
        <p:xfrm>
          <a:off x="-15470" y="1371351"/>
          <a:ext cx="902543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692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Частка протестів на захист прав найманих працівників</a:t>
            </a:r>
            <a:endParaRPr lang="en-US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640982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9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608693"/>
              </p:ext>
            </p:extLst>
          </p:nvPr>
        </p:nvGraphicFramePr>
        <p:xfrm>
          <a:off x="107504" y="1844824"/>
          <a:ext cx="8928998" cy="393263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440160"/>
                <a:gridCol w="648072"/>
                <a:gridCol w="648072"/>
                <a:gridCol w="648072"/>
                <a:gridCol w="648072"/>
                <a:gridCol w="1080120"/>
                <a:gridCol w="720080"/>
                <a:gridCol w="720080"/>
                <a:gridCol w="720080"/>
                <a:gridCol w="720080"/>
                <a:gridCol w="936110"/>
              </a:tblGrid>
              <a:tr h="792087">
                <a:tc>
                  <a:txBody>
                    <a:bodyPr/>
                    <a:lstStyle/>
                    <a:p>
                      <a:pPr algn="l" fontAlgn="b"/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dirty="0" smtClean="0">
                          <a:effectLst/>
                        </a:rPr>
                        <a:t>Протести на захист</a:t>
                      </a:r>
                      <a:r>
                        <a:rPr lang="uk-UA" sz="1800" b="1" u="none" strike="noStrike" baseline="0" dirty="0" smtClean="0">
                          <a:effectLst/>
                        </a:rPr>
                        <a:t> прав </a:t>
                      </a:r>
                      <a:r>
                        <a:rPr lang="uk-UA" sz="1800" b="1" u="none" strike="noStrike" dirty="0" smtClean="0">
                          <a:effectLst/>
                        </a:rPr>
                        <a:t>найманих працівників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dirty="0" smtClean="0">
                          <a:effectLst/>
                        </a:rPr>
                        <a:t>Усі протести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</a:tr>
              <a:tr h="1440160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u="none" strike="noStrike" dirty="0">
                          <a:effectLst/>
                        </a:rPr>
                        <a:t>Регіон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2011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2012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2013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2014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800" u="none" strike="noStrike" dirty="0" smtClean="0">
                          <a:effectLst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</a:rPr>
                        <a:t>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2011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2012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2013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2014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800" u="none" strike="noStrike" dirty="0" smtClean="0">
                          <a:effectLst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</a:rPr>
                        <a:t>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27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u="none" strike="noStrike" dirty="0">
                          <a:effectLst/>
                        </a:rPr>
                        <a:t>Центральний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2665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u="none" strike="noStrike" dirty="0">
                          <a:effectLst/>
                        </a:rPr>
                        <a:t>Східний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92665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u="none" strike="noStrike" dirty="0">
                          <a:effectLst/>
                        </a:rPr>
                        <a:t>Південний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92665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u="none" strike="noStrike" dirty="0">
                          <a:effectLst/>
                        </a:rPr>
                        <a:t>Західний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2274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3630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4823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Регіональний розподіл протестів на захист прав найманих працівників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Тактики протестів на захист прав найманих працівників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4317"/>
              </p:ext>
            </p:extLst>
          </p:nvPr>
        </p:nvGraphicFramePr>
        <p:xfrm>
          <a:off x="251520" y="2132856"/>
          <a:ext cx="8640961" cy="372506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728193"/>
                <a:gridCol w="576064"/>
                <a:gridCol w="576064"/>
                <a:gridCol w="576064"/>
                <a:gridCol w="576064"/>
                <a:gridCol w="1008112"/>
                <a:gridCol w="630044"/>
                <a:gridCol w="630044"/>
                <a:gridCol w="630044"/>
                <a:gridCol w="630044"/>
                <a:gridCol w="1080224"/>
              </a:tblGrid>
              <a:tr h="126290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dirty="0" smtClean="0">
                          <a:effectLst/>
                        </a:rPr>
                        <a:t>Протести на захист прав найманих працівників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dirty="0" smtClean="0">
                          <a:effectLst/>
                        </a:rPr>
                        <a:t>Усі протести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</a:tr>
              <a:tr h="126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err="1">
                          <a:effectLst/>
                        </a:rPr>
                        <a:t>Тактика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протесту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2011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2012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2013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2014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800" u="none" strike="noStrike" dirty="0" smtClean="0">
                          <a:effectLst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</a:rPr>
                        <a:t>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2011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2012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2013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effectLst/>
                        </a:rPr>
                        <a:t>2014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800" u="none" strike="noStrike" dirty="0" smtClean="0">
                          <a:effectLst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</a:rPr>
                        <a:t>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effectLst/>
                        </a:rPr>
                        <a:t>Конвенційна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80%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76%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71%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71%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69%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82%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72%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2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effectLst/>
                        </a:rPr>
                        <a:t>Конфронтаційна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</a:tr>
              <a:tr h="302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effectLst/>
                        </a:rPr>
                        <a:t>Насильницька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390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2274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3630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4823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Учасники протестів на захист прав найманих працівників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19176"/>
              </p:ext>
            </p:extLst>
          </p:nvPr>
        </p:nvGraphicFramePr>
        <p:xfrm>
          <a:off x="395536" y="1772816"/>
          <a:ext cx="8229597" cy="461474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428388"/>
                <a:gridCol w="597009"/>
                <a:gridCol w="597009"/>
                <a:gridCol w="597009"/>
                <a:gridCol w="597009"/>
                <a:gridCol w="1080120"/>
                <a:gridCol w="632325"/>
                <a:gridCol w="632325"/>
                <a:gridCol w="632325"/>
                <a:gridCol w="632325"/>
                <a:gridCol w="803753"/>
              </a:tblGrid>
              <a:tr h="551407">
                <a:tc>
                  <a:txBody>
                    <a:bodyPr/>
                    <a:lstStyle/>
                    <a:p>
                      <a:pPr algn="l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Протести на захист прав найманих працівників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Усі протести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</a:tr>
              <a:tr h="551407">
                <a:tc>
                  <a:txBody>
                    <a:bodyPr/>
                    <a:lstStyle/>
                    <a:p>
                      <a:pPr algn="l" fontAlgn="ctr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2011</a:t>
                      </a:r>
                      <a:endParaRPr lang="en-US" sz="1400" b="1" dirty="0"/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2012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2013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2014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2011</a:t>
                      </a:r>
                      <a:endParaRPr lang="en-US" sz="1400" b="1" dirty="0"/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2012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2013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 smtClean="0">
                          <a:effectLst/>
                        </a:rPr>
                        <a:t>2014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квітень-вересень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Партії/політики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362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Українські крайні праві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</a:tr>
              <a:tr h="17787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Ліві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</a:tr>
              <a:tr h="71149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Громадські організації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</a:tr>
              <a:tr h="35574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Профспілки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/>
                </a:tc>
              </a:tr>
              <a:tr h="100435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1" u="none" strike="noStrike" dirty="0">
                          <a:effectLst/>
                        </a:rPr>
                        <a:t>Винятково аполітичні неформальні ініціативи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2277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3636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4823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11118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4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Учасники протестів на захист прав найманих працівників</a:t>
            </a:r>
            <a:endParaRPr lang="en-US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790167"/>
              </p:ext>
            </p:extLst>
          </p:nvPr>
        </p:nvGraphicFramePr>
        <p:xfrm>
          <a:off x="395536" y="1268760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1181</Words>
  <Application>Microsoft Office PowerPoint</Application>
  <PresentationFormat>Екран (4:3)</PresentationFormat>
  <Paragraphs>555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Протести найманих працівників та дрібного бізнесу в Україні  (2011-2015)</vt:lpstr>
      <vt:lpstr>Примітки</vt:lpstr>
      <vt:lpstr>Протести на захист прав найманих працівників</vt:lpstr>
      <vt:lpstr>Динаміка протестів на захист прав найманих працівників</vt:lpstr>
      <vt:lpstr>Частка протестів на захист прав найманих працівників</vt:lpstr>
      <vt:lpstr>Регіональний розподіл протестів на захист прав найманих працівників</vt:lpstr>
      <vt:lpstr>Тактики протестів на захист прав найманих працівників</vt:lpstr>
      <vt:lpstr>Учасники протестів на захист прав найманих працівників</vt:lpstr>
      <vt:lpstr>Учасники протестів на захист прав найманих працівників</vt:lpstr>
      <vt:lpstr>Презентація PowerPoint</vt:lpstr>
      <vt:lpstr>Протести на захист прав дрібного бізнесу</vt:lpstr>
      <vt:lpstr>Динаміка протестів на захист прав дрібного бізнесу</vt:lpstr>
      <vt:lpstr>Частка протестів на захист прав дрібного бізнесу</vt:lpstr>
      <vt:lpstr>Тактики протестів на захист прав дрібного бізнесу</vt:lpstr>
      <vt:lpstr>Учасники протестів на захист прав дрібного бізнесу</vt:lpstr>
      <vt:lpstr>Учасники протестів на захист прав дрібного бізнесу</vt:lpstr>
      <vt:lpstr>Презентація PowerPoint</vt:lpstr>
      <vt:lpstr>Динаміка соціально економічних протестів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Дутчак</dc:creator>
  <cp:lastModifiedBy>Симончук Елена</cp:lastModifiedBy>
  <cp:revision>17</cp:revision>
  <dcterms:created xsi:type="dcterms:W3CDTF">2016-04-18T06:46:52Z</dcterms:created>
  <dcterms:modified xsi:type="dcterms:W3CDTF">2016-04-25T07:33:53Z</dcterms:modified>
</cp:coreProperties>
</file>